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8" r:id="rId4"/>
    <p:sldId id="289" r:id="rId5"/>
    <p:sldId id="290" r:id="rId6"/>
    <p:sldId id="287" r:id="rId7"/>
    <p:sldId id="286" r:id="rId8"/>
    <p:sldId id="285" r:id="rId9"/>
    <p:sldId id="284" r:id="rId10"/>
    <p:sldId id="283" r:id="rId11"/>
    <p:sldId id="282" r:id="rId12"/>
    <p:sldId id="291" r:id="rId13"/>
    <p:sldId id="281" r:id="rId14"/>
    <p:sldId id="293" r:id="rId15"/>
    <p:sldId id="292" r:id="rId16"/>
    <p:sldId id="294" r:id="rId17"/>
    <p:sldId id="295" r:id="rId18"/>
    <p:sldId id="280" r:id="rId1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5"/>
    <a:srgbClr val="8DC63F"/>
    <a:srgbClr val="007CB9"/>
    <a:srgbClr val="037CBC"/>
    <a:srgbClr val="FAD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86642" autoAdjust="0"/>
  </p:normalViewPr>
  <p:slideViewPr>
    <p:cSldViewPr snapToGrid="0">
      <p:cViewPr varScale="1">
        <p:scale>
          <a:sx n="48" d="100"/>
          <a:sy n="48" d="100"/>
        </p:scale>
        <p:origin x="67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285E6-6621-4264-9485-EB6AC7B53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1F20D-CCA6-4555-95BF-EEE32CAC84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D2527-36CE-48A2-A1AE-C1724004219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B463A-4C6D-4BF1-8CB7-2EACD78EF7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52FBD-71B9-4005-BBDC-579AAA8C44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49B51-44B0-4FE8-9871-276A4B78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90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CC472C33-ABFB-4280-BC55-CD4A6204EA9E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F8A020F1-8C54-46F0-93A0-7D0A058B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7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20F1-8C54-46F0-93A0-7D0A058BA5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20F1-8C54-46F0-93A0-7D0A058BA5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6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20F1-8C54-46F0-93A0-7D0A058BA5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0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20F1-8C54-46F0-93A0-7D0A058BA5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7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20F1-8C54-46F0-93A0-7D0A058BA5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20F1-8C54-46F0-93A0-7D0A058BA5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8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20F1-8C54-46F0-93A0-7D0A058BA5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20F1-8C54-46F0-93A0-7D0A058BA5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5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20F1-8C54-46F0-93A0-7D0A058BA5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7940"/>
            <a:ext cx="9144000" cy="21955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1302"/>
            <a:ext cx="9144000" cy="9064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A82C1-5DDB-4CA7-85EC-EA33B622C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46" y="2506697"/>
            <a:ext cx="2765708" cy="18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935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9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1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4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7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1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5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0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9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90C9E-EDE2-4134-9559-257475069D70}"/>
              </a:ext>
            </a:extLst>
          </p:cNvPr>
          <p:cNvSpPr/>
          <p:nvPr userDrawn="1"/>
        </p:nvSpPr>
        <p:spPr>
          <a:xfrm>
            <a:off x="0" y="5852160"/>
            <a:ext cx="12192000" cy="10058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84071">
                <a:srgbClr val="D8D8D8"/>
              </a:gs>
              <a:gs pos="45000">
                <a:schemeClr val="accent3">
                  <a:lumMod val="45000"/>
                  <a:lumOff val="55000"/>
                </a:schemeClr>
              </a:gs>
              <a:gs pos="68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26E93-2358-4542-B8E8-528B504094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3271"/>
            <a:ext cx="2186683" cy="6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gantownwv.gov/DocumentCenter/View/108/Social-Media-Policy-PDF?bidId=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gc.uwex.edu/files/2016/03/ParlProcFAQa.pdf" TargetMode="External"/><Relationship Id="rId2" Type="http://schemas.openxmlformats.org/officeDocument/2006/relationships/hyperlink" Target="http://www.rules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rgantownwv.gov/DocumentCenter/View/3327/2020-City-Council-Policy-on-Conduct-of-Public-Meetings-by-Electronic-Means?bidId=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wvlegislature.gov/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venue.wv.gov/homerule/Pages/default.aspx" TargetMode="External"/><Relationship Id="rId4" Type="http://schemas.openxmlformats.org/officeDocument/2006/relationships/hyperlink" Target="http://library2.amlegal.com/nxt/gateway.dll/West%20Virginia/morgantown_wv/citycode?f=templates$fn=default.htm$3.0$vid=amlegal:morgantown_w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thics.wv.gov/ethicsact/Pages/Overview.aspx#Gifts" TargetMode="External"/><Relationship Id="rId3" Type="http://schemas.openxmlformats.org/officeDocument/2006/relationships/hyperlink" Target="http://code.wvlegislature.gov/6B/" TargetMode="External"/><Relationship Id="rId7" Type="http://schemas.openxmlformats.org/officeDocument/2006/relationships/hyperlink" Target="https://ethics.wv.gov/ethicsact/Pages/Overview.aspx#ga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hics.wv.gov/advisoryopinion/EthicsAO/Pages/default.aspx" TargetMode="External"/><Relationship Id="rId5" Type="http://schemas.openxmlformats.org/officeDocument/2006/relationships/hyperlink" Target="https://ethics.wv.gov/ethicsact/Pages/Overview.aspx" TargetMode="External"/><Relationship Id="rId4" Type="http://schemas.openxmlformats.org/officeDocument/2006/relationships/hyperlink" Target="http://www.ethics.wv.gov/" TargetMode="External"/><Relationship Id="rId9" Type="http://schemas.openxmlformats.org/officeDocument/2006/relationships/hyperlink" Target="https://ethics.wv.gov/ethicsact/Pages/Overview.aspx#conflic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wvlegislature.gov/29B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rgantownwv.gov/DocumentCenter/View/1382/City-of-Morgantown-Public-Records-Request-Regulations?bidId=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wvlegislature.gov/6-9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thics.wv.gov/advisoryopinion/Pages/OpenMeetingsOpinions.aspx" TargetMode="External"/><Relationship Id="rId4" Type="http://schemas.openxmlformats.org/officeDocument/2006/relationships/hyperlink" Target="https://ethics.wv.gov/openmeetings/Pages/default.asp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7E8A18-EDA4-4CE4-9595-2A715DF94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8" y="418033"/>
            <a:ext cx="7315200" cy="2469546"/>
          </a:xfrm>
        </p:spPr>
        <p:txBody>
          <a:bodyPr>
            <a:normAutofit fontScale="90000"/>
          </a:bodyPr>
          <a:lstStyle/>
          <a:p>
            <a:r>
              <a:rPr lang="en-US" dirty="0"/>
              <a:t>Boards and Commissions Training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6CAC1B-5CBC-46D2-9631-2F2CB3873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8" y="4595364"/>
            <a:ext cx="6858000" cy="1141503"/>
          </a:xfrm>
        </p:spPr>
        <p:txBody>
          <a:bodyPr>
            <a:normAutofit/>
          </a:bodyPr>
          <a:lstStyle/>
          <a:p>
            <a:r>
              <a:rPr lang="en-US" dirty="0"/>
              <a:t>July 20, 2020</a:t>
            </a:r>
          </a:p>
        </p:txBody>
      </p:sp>
    </p:spTree>
    <p:extLst>
      <p:ext uri="{BB962C8B-B14F-4D97-AF65-F5344CB8AC3E}">
        <p14:creationId xmlns:p14="http://schemas.microsoft.com/office/powerpoint/2010/main" val="11037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Contracting Procedures</a:t>
            </a:r>
            <a:br>
              <a:rPr lang="en-US" dirty="0"/>
            </a:br>
            <a:r>
              <a:rPr lang="en-US" u="sng" dirty="0"/>
              <a:t>Public Improvement Projects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A952-307A-4134-ABAD-20E27BC0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6"/>
            <a:ext cx="10515600" cy="38431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construction projects (e.g. paving, building improvements, demolition) expected to be valued at $25,000.00 or more must be awarded by competitive bidding.  </a:t>
            </a:r>
            <a:r>
              <a:rPr lang="en-US" i="1" dirty="0"/>
              <a:t>W. Va. Code</a:t>
            </a:r>
            <a:r>
              <a:rPr lang="en-US" dirty="0"/>
              <a:t> 5-22-1 to -3.</a:t>
            </a:r>
          </a:p>
          <a:p>
            <a:r>
              <a:rPr lang="en-US" dirty="0"/>
              <a:t>Notice to bidders published once a week for two successive weeks (Class II legal advertisement)</a:t>
            </a:r>
          </a:p>
          <a:p>
            <a:r>
              <a:rPr lang="en-US" dirty="0"/>
              <a:t>Lowest qualified responsible bidder will be presented to City Council for contract award.</a:t>
            </a:r>
          </a:p>
          <a:p>
            <a:r>
              <a:rPr lang="en-US" dirty="0"/>
              <a:t>Bidders who do not meet qualifications, are indebted to state or subdivisions, or are debarred may not be awarded the contract.  </a:t>
            </a:r>
          </a:p>
          <a:p>
            <a:pPr lvl="1"/>
            <a:r>
              <a:rPr lang="en-US" dirty="0"/>
              <a:t>*Specific documentation and timeframe is required to reject a bid – consult City Attorney before any award is proposed</a:t>
            </a:r>
          </a:p>
        </p:txBody>
      </p:sp>
    </p:spTree>
    <p:extLst>
      <p:ext uri="{BB962C8B-B14F-4D97-AF65-F5344CB8AC3E}">
        <p14:creationId xmlns:p14="http://schemas.microsoft.com/office/powerpoint/2010/main" val="99112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Contracting Procedures</a:t>
            </a:r>
            <a:br>
              <a:rPr lang="en-US" dirty="0"/>
            </a:br>
            <a:r>
              <a:rPr lang="en-US" u="sng" dirty="0"/>
              <a:t>Equipment and Goods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A952-307A-4134-ABAD-20E27BC0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6"/>
            <a:ext cx="10515600" cy="3843132"/>
          </a:xfrm>
        </p:spPr>
        <p:txBody>
          <a:bodyPr/>
          <a:lstStyle/>
          <a:p>
            <a:r>
              <a:rPr lang="en-US" dirty="0"/>
              <a:t>All purchases of equipment and goods expected to cost $25,000.00 or more must be awarded by competitive bidding.  </a:t>
            </a:r>
            <a:r>
              <a:rPr lang="en-US" i="1" dirty="0"/>
              <a:t>City Code</a:t>
            </a:r>
            <a:r>
              <a:rPr lang="en-US" dirty="0"/>
              <a:t> 129.05.</a:t>
            </a:r>
          </a:p>
          <a:p>
            <a:pPr lvl="1"/>
            <a:r>
              <a:rPr lang="en-US" dirty="0"/>
              <a:t>No sole source exception</a:t>
            </a:r>
          </a:p>
          <a:p>
            <a:r>
              <a:rPr lang="en-US" dirty="0"/>
              <a:t>Exception:  Purchases through cooperative agreements – </a:t>
            </a:r>
          </a:p>
          <a:p>
            <a:pPr lvl="1"/>
            <a:r>
              <a:rPr lang="en-US" dirty="0"/>
              <a:t>State purchasing contract</a:t>
            </a:r>
          </a:p>
          <a:p>
            <a:pPr lvl="1"/>
            <a:r>
              <a:rPr lang="en-US" dirty="0" err="1"/>
              <a:t>Sourcewell</a:t>
            </a:r>
            <a:r>
              <a:rPr lang="en-US" dirty="0"/>
              <a:t> (formerly NJPA)</a:t>
            </a:r>
          </a:p>
          <a:p>
            <a:r>
              <a:rPr lang="en-US" dirty="0"/>
              <a:t>$25,000 threshold includes a series of purchases</a:t>
            </a:r>
          </a:p>
          <a:p>
            <a:pPr lvl="1"/>
            <a:r>
              <a:rPr lang="en-US" dirty="0"/>
              <a:t>Individual items cannot be separated from a bulk purchase for the same project to avoid bidding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9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Contracting Procedures</a:t>
            </a:r>
            <a:br>
              <a:rPr lang="en-US" dirty="0"/>
            </a:br>
            <a:r>
              <a:rPr lang="en-US" u="sng" dirty="0"/>
              <a:t>Services and Grants; Agencies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A952-307A-4134-ABAD-20E27BC0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6"/>
            <a:ext cx="10515600" cy="3843132"/>
          </a:xfrm>
        </p:spPr>
        <p:txBody>
          <a:bodyPr>
            <a:normAutofit/>
          </a:bodyPr>
          <a:lstStyle/>
          <a:p>
            <a:r>
              <a:rPr lang="en-US" dirty="0"/>
              <a:t>Different procedures sometimes apply to utility boards, parking authorities, land reuse agencies, libraries, boards of park and recreation commissioners</a:t>
            </a:r>
          </a:p>
          <a:p>
            <a:r>
              <a:rPr lang="en-US" dirty="0"/>
              <a:t>Service contracts (other than architects and engineers) do not have a specific competitive bidding requirement.</a:t>
            </a:r>
          </a:p>
          <a:p>
            <a:r>
              <a:rPr lang="en-US" dirty="0"/>
              <a:t>Grants</a:t>
            </a:r>
          </a:p>
          <a:p>
            <a:pPr lvl="1"/>
            <a:r>
              <a:rPr lang="en-US" dirty="0"/>
              <a:t>Applications often require governing body approval before submission</a:t>
            </a:r>
          </a:p>
          <a:p>
            <a:pPr lvl="1"/>
            <a:r>
              <a:rPr lang="en-US" dirty="0"/>
              <a:t>Contract awards – especially requiring funding match or performance of conditions – require governing body approval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8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Contracting Procedures</a:t>
            </a:r>
            <a:br>
              <a:rPr lang="en-US" dirty="0"/>
            </a:br>
            <a:r>
              <a:rPr lang="en-US" u="sng" dirty="0"/>
              <a:t>Forms/Process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783BFD-5D74-45A7-BF69-F1ACF9A9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1690688"/>
            <a:ext cx="5839326" cy="4185180"/>
          </a:xfrm>
        </p:spPr>
        <p:txBody>
          <a:bodyPr>
            <a:normAutofit/>
          </a:bodyPr>
          <a:lstStyle/>
          <a:p>
            <a:r>
              <a:rPr lang="en-US" dirty="0"/>
              <a:t>Standard Form Contract Addendum</a:t>
            </a:r>
          </a:p>
          <a:p>
            <a:pPr lvl="1"/>
            <a:r>
              <a:rPr lang="en-US" dirty="0"/>
              <a:t>Purchases</a:t>
            </a:r>
          </a:p>
          <a:p>
            <a:pPr lvl="1"/>
            <a:r>
              <a:rPr lang="en-US" dirty="0"/>
              <a:t>Service Contracts</a:t>
            </a:r>
          </a:p>
          <a:p>
            <a:r>
              <a:rPr lang="en-US" dirty="0"/>
              <a:t>Notice to Bidders – Engineering</a:t>
            </a:r>
          </a:p>
          <a:p>
            <a:r>
              <a:rPr lang="en-US" dirty="0"/>
              <a:t>Construction Documents (EJCDC)</a:t>
            </a:r>
          </a:p>
          <a:p>
            <a:r>
              <a:rPr lang="en-US" dirty="0"/>
              <a:t>Donation Form (public entities)</a:t>
            </a:r>
          </a:p>
          <a:p>
            <a:r>
              <a:rPr lang="en-US" dirty="0"/>
              <a:t>Auctions – JJ Kane contract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697F7-717C-4157-9F49-AACE05CDE2DA}"/>
              </a:ext>
            </a:extLst>
          </p:cNvPr>
          <p:cNvSpPr txBox="1"/>
          <p:nvPr/>
        </p:nvSpPr>
        <p:spPr>
          <a:xfrm>
            <a:off x="6529136" y="1690688"/>
            <a:ext cx="468429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Review by City Attorney preferred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Form Addendum should address common issues if review is impractical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Contracts cannot obligate funds that are (1) not allocated, or (2) not available in the current budget</a:t>
            </a:r>
          </a:p>
        </p:txBody>
      </p:sp>
    </p:spTree>
    <p:extLst>
      <p:ext uri="{BB962C8B-B14F-4D97-AF65-F5344CB8AC3E}">
        <p14:creationId xmlns:p14="http://schemas.microsoft.com/office/powerpoint/2010/main" val="3942381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Property Transfers</a:t>
            </a:r>
            <a:br>
              <a:rPr lang="en-US" dirty="0"/>
            </a:br>
            <a:r>
              <a:rPr lang="en-US" u="sng" dirty="0"/>
              <a:t>Personal Property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A952-307A-4134-ABAD-20E27BC0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6"/>
            <a:ext cx="10515600" cy="3843132"/>
          </a:xfrm>
        </p:spPr>
        <p:txBody>
          <a:bodyPr/>
          <a:lstStyle/>
          <a:p>
            <a:r>
              <a:rPr lang="en-US" dirty="0"/>
              <a:t>Personal Property (anything but land) worth $1,000 or more must be sold at auction. </a:t>
            </a:r>
            <a:r>
              <a:rPr lang="en-US" i="1" dirty="0"/>
              <a:t>W. Va. Code </a:t>
            </a:r>
            <a:r>
              <a:rPr lang="en-US" dirty="0"/>
              <a:t>8-12-18.</a:t>
            </a:r>
          </a:p>
          <a:p>
            <a:pPr lvl="1"/>
            <a:r>
              <a:rPr lang="en-US" dirty="0"/>
              <a:t>Open to public; published as Class II Legal Ad;  JJ Kane service option (auto)</a:t>
            </a:r>
          </a:p>
          <a:p>
            <a:r>
              <a:rPr lang="en-US" dirty="0"/>
              <a:t>Property worth less than $1,000 must be sold for fair value</a:t>
            </a:r>
          </a:p>
          <a:p>
            <a:pPr lvl="1"/>
            <a:r>
              <a:rPr lang="en-US" dirty="0"/>
              <a:t>Written record of transfer / bill of sale</a:t>
            </a:r>
          </a:p>
          <a:p>
            <a:pPr lvl="1"/>
            <a:r>
              <a:rPr lang="en-US" dirty="0"/>
              <a:t>No gifts to city employees or relations</a:t>
            </a:r>
          </a:p>
          <a:p>
            <a:r>
              <a:rPr lang="en-US" dirty="0"/>
              <a:t>Donation only to government entities</a:t>
            </a:r>
          </a:p>
        </p:txBody>
      </p:sp>
    </p:spTree>
    <p:extLst>
      <p:ext uri="{BB962C8B-B14F-4D97-AF65-F5344CB8AC3E}">
        <p14:creationId xmlns:p14="http://schemas.microsoft.com/office/powerpoint/2010/main" val="186821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Property Transfers</a:t>
            </a:r>
            <a:br>
              <a:rPr lang="en-US" dirty="0"/>
            </a:br>
            <a:r>
              <a:rPr lang="en-US" u="sng" dirty="0"/>
              <a:t>Real Estate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A952-307A-4134-ABAD-20E27BC0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6"/>
            <a:ext cx="10515600" cy="3843132"/>
          </a:xfrm>
        </p:spPr>
        <p:txBody>
          <a:bodyPr/>
          <a:lstStyle/>
          <a:p>
            <a:r>
              <a:rPr lang="en-US" dirty="0"/>
              <a:t>All transfers of land (sales, easements, leases) must be approved by ordinance of City Council under </a:t>
            </a:r>
            <a:r>
              <a:rPr lang="en-US" i="1" dirty="0"/>
              <a:t>W. Va. Code </a:t>
            </a:r>
            <a:r>
              <a:rPr lang="en-US" dirty="0"/>
              <a:t>8-11-3</a:t>
            </a:r>
          </a:p>
          <a:p>
            <a:r>
              <a:rPr lang="en-US" dirty="0"/>
              <a:t>The City Manager can authorize temporary property uses by license agreement or other permits</a:t>
            </a:r>
          </a:p>
          <a:p>
            <a:r>
              <a:rPr lang="en-US" dirty="0"/>
              <a:t>Home Rule Authority </a:t>
            </a:r>
            <a:r>
              <a:rPr lang="en-US" i="1" dirty="0"/>
              <a:t>(City Code </a:t>
            </a:r>
            <a:r>
              <a:rPr lang="en-US" dirty="0"/>
              <a:t>129.17) </a:t>
            </a:r>
            <a:r>
              <a:rPr lang="en-US" i="1" dirty="0"/>
              <a:t>–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City Council may sell real estate directly without an auction.  </a:t>
            </a:r>
          </a:p>
          <a:p>
            <a:pPr lvl="1"/>
            <a:r>
              <a:rPr lang="en-US" dirty="0"/>
              <a:t>City Council may sell/Lease property to nonprofit entities below fair market value</a:t>
            </a:r>
          </a:p>
        </p:txBody>
      </p:sp>
    </p:spTree>
    <p:extLst>
      <p:ext uri="{BB962C8B-B14F-4D97-AF65-F5344CB8AC3E}">
        <p14:creationId xmlns:p14="http://schemas.microsoft.com/office/powerpoint/2010/main" val="108510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600F-B5B0-4B3E-913D-3870C260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9A9E-DB4D-47D4-9E99-783B82A67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958"/>
            <a:ext cx="10515600" cy="46690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Social media accounts may be considered public fora if used for public business</a:t>
            </a:r>
          </a:p>
          <a:p>
            <a:r>
              <a:rPr lang="en-US" dirty="0"/>
              <a:t>Take care to avoid discussion of agency business on your personal accounts or take precautions to avoid censoring speech (avoid blocking people or limiting access)</a:t>
            </a:r>
          </a:p>
          <a:p>
            <a:r>
              <a:rPr lang="en-US" dirty="0"/>
              <a:t>You retain the right to speak on matters of public concern, but consider when possible the impact on the agency from your social media posts given your role as a board member</a:t>
            </a:r>
          </a:p>
          <a:p>
            <a:r>
              <a:rPr lang="en-US" dirty="0"/>
              <a:t>City Social Media Policy - </a:t>
            </a:r>
            <a:r>
              <a:rPr lang="en-US" dirty="0">
                <a:hlinkClick r:id="rId2"/>
              </a:rPr>
              <a:t>http://www.morgantownwv.gov/DocumentCenter/View/108/Social-Media-Policy-PDF?bidId=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6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E4B3-071A-4771-9CD6-378C2174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Meeting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81A91-CB3B-4A30-ABFD-C88D32215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Meetings are open to the public</a:t>
            </a:r>
          </a:p>
          <a:p>
            <a:r>
              <a:rPr lang="en-US" dirty="0"/>
              <a:t>Only agenda items published in accordance with the Open Governmental Proceedings Act may be considered</a:t>
            </a:r>
          </a:p>
          <a:p>
            <a:r>
              <a:rPr lang="en-US" dirty="0"/>
              <a:t>Parliamentary Procedure and Robert’s Rules of Order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r>
              <a:rPr lang="en-US" dirty="0"/>
              <a:t>Procedure FAQs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r>
              <a:rPr lang="en-US" dirty="0"/>
              <a:t>City Rules for All remote/electronic meetings:  </a:t>
            </a:r>
          </a:p>
          <a:p>
            <a:pPr lvl="1"/>
            <a:r>
              <a:rPr lang="en-US" dirty="0">
                <a:hlinkClick r:id="rId4"/>
              </a:rPr>
              <a:t>http://www.morgantownwv.gov/DocumentCenter/View/3327/2020-City-Council-Policy-on-Conduct-of-Public-Meetings-by-Electronic-Means?bidId=</a:t>
            </a:r>
            <a:endParaRPr lang="en-US" dirty="0"/>
          </a:p>
          <a:p>
            <a:pPr lvl="1"/>
            <a:r>
              <a:rPr lang="en-US" dirty="0"/>
              <a:t>Roll call voting required (Section 11)</a:t>
            </a:r>
          </a:p>
        </p:txBody>
      </p:sp>
    </p:spTree>
    <p:extLst>
      <p:ext uri="{BB962C8B-B14F-4D97-AF65-F5344CB8AC3E}">
        <p14:creationId xmlns:p14="http://schemas.microsoft.com/office/powerpoint/2010/main" val="333135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7E8A18-EDA4-4CE4-9595-2A715DF94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4537"/>
            <a:ext cx="7772400" cy="184460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sz="53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0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Topic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A952-307A-4134-ABAD-20E27BC0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47805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City government – form, charter, state and local legislation</a:t>
            </a:r>
          </a:p>
          <a:p>
            <a:r>
              <a:rPr lang="en-US" dirty="0"/>
              <a:t>Ethics Act for public officials and employees</a:t>
            </a:r>
          </a:p>
          <a:p>
            <a:r>
              <a:rPr lang="en-US" dirty="0"/>
              <a:t>Freedom of Information Act</a:t>
            </a:r>
          </a:p>
          <a:p>
            <a:r>
              <a:rPr lang="en-US" dirty="0"/>
              <a:t>Open Governmental Proceedings Act</a:t>
            </a:r>
          </a:p>
          <a:p>
            <a:r>
              <a:rPr lang="en-US" dirty="0"/>
              <a:t>Preventing Harassment and Discrimination</a:t>
            </a:r>
          </a:p>
          <a:p>
            <a:r>
              <a:rPr lang="en-US" dirty="0"/>
              <a:t>Government Employee and Agency Liability</a:t>
            </a:r>
          </a:p>
          <a:p>
            <a:r>
              <a:rPr lang="en-US" dirty="0"/>
              <a:t>Contracting Procedures</a:t>
            </a:r>
          </a:p>
          <a:p>
            <a:r>
              <a:rPr lang="en-US" dirty="0"/>
              <a:t>Real Estate and Personal Property Transfers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Meeting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City Government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D1E3A4-876B-4570-8296-EC4D183D9678}"/>
              </a:ext>
            </a:extLst>
          </p:cNvPr>
          <p:cNvSpPr txBox="1">
            <a:spLocks/>
          </p:cNvSpPr>
          <p:nvPr/>
        </p:nvSpPr>
        <p:spPr>
          <a:xfrm>
            <a:off x="481263" y="1690688"/>
            <a:ext cx="5614737" cy="4185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Council-Manager Form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Council is legislative; directs policy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Manager is executive; implements policy and directs staff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Boards and Commissions established and appointed by Council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0EC27-6F65-4486-AB69-933C6F9B7409}"/>
              </a:ext>
            </a:extLst>
          </p:cNvPr>
          <p:cNvSpPr txBox="1"/>
          <p:nvPr/>
        </p:nvSpPr>
        <p:spPr>
          <a:xfrm>
            <a:off x="6657473" y="1690689"/>
            <a:ext cx="40635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Governing laws: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WV Code (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hlinkClick r:id="rId3"/>
              </a:rPr>
              <a:t>Chapter 8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)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City Charter and Ordinances (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hlinkClick r:id="rId4"/>
              </a:rPr>
              <a:t>link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)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Home Rule Program (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hlinkClick r:id="rId5"/>
              </a:rPr>
              <a:t>site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)</a:t>
            </a:r>
          </a:p>
          <a:p>
            <a:endParaRPr lang="en-US" dirty="0">
              <a:solidFill>
                <a:prstClr val="black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48498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Ethics Act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10EBD8-6DD9-4170-A3DD-3881AD7FE374}"/>
              </a:ext>
            </a:extLst>
          </p:cNvPr>
          <p:cNvSpPr txBox="1">
            <a:spLocks/>
          </p:cNvSpPr>
          <p:nvPr/>
        </p:nvSpPr>
        <p:spPr>
          <a:xfrm>
            <a:off x="1283368" y="1690688"/>
            <a:ext cx="9613229" cy="4185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WV Code Chapter 6B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3"/>
              </a:rPr>
              <a:t>link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Administered by Ethics Commission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4"/>
              </a:rPr>
              <a:t>www.ethics.wv.gov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Overview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5"/>
              </a:rPr>
              <a:t>link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Advisory Opinions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6"/>
              </a:rPr>
              <a:t>link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Issues: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Use of Public office for private gain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7"/>
              </a:rPr>
              <a:t>link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Gifts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8"/>
              </a:rPr>
              <a:t>link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Conflict of Interest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9"/>
              </a:rPr>
              <a:t>link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6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Freedom of Information 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4E3F58-5AFA-4C65-A9A4-F93214AD9F5F}"/>
              </a:ext>
            </a:extLst>
          </p:cNvPr>
          <p:cNvSpPr txBox="1">
            <a:spLocks/>
          </p:cNvSpPr>
          <p:nvPr/>
        </p:nvSpPr>
        <p:spPr>
          <a:xfrm>
            <a:off x="1299411" y="1540042"/>
            <a:ext cx="9597186" cy="4335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WV Code Chapter 29B (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3"/>
              </a:rPr>
              <a:t>link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City FOIA Rules -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4"/>
              </a:rPr>
              <a:t>link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City records are available to the public, including: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email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Text messages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Exemptions: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Attorney-client communications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Personal matters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28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Open Meetings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E6BDBB-C066-4A29-B8DF-0D586822CEE8}"/>
              </a:ext>
            </a:extLst>
          </p:cNvPr>
          <p:cNvSpPr txBox="1">
            <a:spLocks/>
          </p:cNvSpPr>
          <p:nvPr/>
        </p:nvSpPr>
        <p:spPr>
          <a:xfrm>
            <a:off x="1315453" y="1690688"/>
            <a:ext cx="9581144" cy="4185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WV Code Chapter 6, Article 9A 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3"/>
              </a:rPr>
              <a:t>link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Ethics Commission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4"/>
              </a:rPr>
              <a:t>overview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5"/>
              </a:rPr>
              <a:t>advisory opinions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Meetings by quorum for City business require notice and must be open to the public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Issues: group email, social media (limited public forum)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Exemptions:  social gatherings, training, logistical matters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lang="en-US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Garamond" panose="02020404030301010803"/>
              </a:rPr>
              <a:t>Executive Session – 6-9A-4</a:t>
            </a:r>
          </a:p>
          <a:p>
            <a:pPr lvl="1">
              <a:buClr>
                <a:srgbClr val="83992A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Vote to enter and exit, minutes optional</a:t>
            </a:r>
          </a:p>
          <a:p>
            <a:pPr lvl="1">
              <a:buClr>
                <a:srgbClr val="83992A"/>
              </a:buClr>
              <a:defRPr/>
            </a:pPr>
            <a:r>
              <a:rPr lang="en-US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Garamond" panose="02020404030301010803"/>
              </a:rPr>
              <a:t>Common purposes:  specific employment issues, property acquisition, legal advice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12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Preventing Harassment and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A952-307A-4134-ABAD-20E27BC0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6"/>
            <a:ext cx="10515600" cy="3843132"/>
          </a:xfrm>
        </p:spPr>
        <p:txBody>
          <a:bodyPr>
            <a:normAutofit/>
          </a:bodyPr>
          <a:lstStyle/>
          <a:p>
            <a:r>
              <a:rPr lang="en-US" dirty="0"/>
              <a:t>WV Human Rights Act, </a:t>
            </a:r>
            <a:r>
              <a:rPr lang="en-US" i="1" dirty="0"/>
              <a:t>W. Va. Code</a:t>
            </a:r>
            <a:r>
              <a:rPr lang="en-US" dirty="0"/>
              <a:t> 5-11-1 </a:t>
            </a:r>
            <a:r>
              <a:rPr lang="en-US" i="1" dirty="0"/>
              <a:t>et seq</a:t>
            </a:r>
            <a:r>
              <a:rPr lang="en-US" dirty="0"/>
              <a:t>. prohibits discrimination in public accommodations or employment </a:t>
            </a:r>
          </a:p>
          <a:p>
            <a:r>
              <a:rPr lang="en-US" dirty="0"/>
              <a:t>City Code Article 153 prohibits discrimination locally (adds specific protection for sexual orientation, gender identity, veteran status)</a:t>
            </a:r>
          </a:p>
          <a:p>
            <a:r>
              <a:rPr lang="en-US" dirty="0"/>
              <a:t>Harassment/Discrimination – conduct based on an individual’s characteristics (race, age, sex, gender, religion, national origin, etc.)</a:t>
            </a:r>
          </a:p>
          <a:p>
            <a:r>
              <a:rPr lang="en-US" dirty="0"/>
              <a:t>City Personnel Rules – Page 1; Sections VIII-7, VIII-8; Anti-Harassment Policy</a:t>
            </a:r>
          </a:p>
        </p:txBody>
      </p:sp>
    </p:spTree>
    <p:extLst>
      <p:ext uri="{BB962C8B-B14F-4D97-AF65-F5344CB8AC3E}">
        <p14:creationId xmlns:p14="http://schemas.microsoft.com/office/powerpoint/2010/main" val="154796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Government Employee and Agency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A952-307A-4134-ABAD-20E27BC0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6"/>
            <a:ext cx="10515600" cy="3843132"/>
          </a:xfrm>
        </p:spPr>
        <p:txBody>
          <a:bodyPr/>
          <a:lstStyle/>
          <a:p>
            <a:r>
              <a:rPr lang="en-US" dirty="0"/>
              <a:t>Government Tort Claims and Insurance Reform Act – </a:t>
            </a:r>
            <a:r>
              <a:rPr lang="en-US" i="1" dirty="0"/>
              <a:t>W. Va. Code </a:t>
            </a:r>
            <a:r>
              <a:rPr lang="en-US" dirty="0"/>
              <a:t>29-12A-1 </a:t>
            </a:r>
            <a:r>
              <a:rPr lang="en-US" i="1" dirty="0"/>
              <a:t>et seq</a:t>
            </a:r>
          </a:p>
          <a:p>
            <a:pPr lvl="1"/>
            <a:r>
              <a:rPr lang="en-US" dirty="0"/>
              <a:t>Immunity for quasi-legislative/judicial/regulatory functions; licensing and permitting</a:t>
            </a:r>
          </a:p>
          <a:p>
            <a:pPr lvl="1"/>
            <a:r>
              <a:rPr lang="en-US" dirty="0"/>
              <a:t>City-provided defense (</a:t>
            </a:r>
            <a:r>
              <a:rPr lang="en-US" i="1" dirty="0"/>
              <a:t>W. Va. Code </a:t>
            </a:r>
            <a:r>
              <a:rPr lang="en-US" dirty="0"/>
              <a:t>29-12A-11; </a:t>
            </a:r>
            <a:r>
              <a:rPr lang="en-US" i="1" dirty="0"/>
              <a:t>City Code</a:t>
            </a:r>
            <a:r>
              <a:rPr lang="en-US" dirty="0"/>
              <a:t> Article 109)</a:t>
            </a:r>
          </a:p>
          <a:p>
            <a:pPr lvl="1"/>
            <a:r>
              <a:rPr lang="en-US" dirty="0"/>
              <a:t>No immunity for acting outside the scope of your role or for malicious/reckless conduct</a:t>
            </a:r>
            <a:endParaRPr lang="en-US" b="1" dirty="0"/>
          </a:p>
          <a:p>
            <a:r>
              <a:rPr lang="en-US" dirty="0"/>
              <a:t>Public Agency responsibility for employee or officer conduct</a:t>
            </a:r>
          </a:p>
        </p:txBody>
      </p:sp>
    </p:spTree>
    <p:extLst>
      <p:ext uri="{BB962C8B-B14F-4D97-AF65-F5344CB8AC3E}">
        <p14:creationId xmlns:p14="http://schemas.microsoft.com/office/powerpoint/2010/main" val="294263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9AC-E11A-41BB-BC16-2982456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Contracting Procedures</a:t>
            </a:r>
            <a:br>
              <a:rPr lang="en-US" dirty="0"/>
            </a:br>
            <a:r>
              <a:rPr lang="en-US" u="sng" dirty="0"/>
              <a:t>Engineers and Architects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A952-307A-4134-ABAD-20E27BC0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6"/>
            <a:ext cx="10515600" cy="3843132"/>
          </a:xfrm>
        </p:spPr>
        <p:txBody>
          <a:bodyPr/>
          <a:lstStyle/>
          <a:p>
            <a:r>
              <a:rPr lang="en-US" dirty="0"/>
              <a:t>Engineer and Architect Services</a:t>
            </a:r>
          </a:p>
          <a:p>
            <a:pPr lvl="1"/>
            <a:r>
              <a:rPr lang="en-US" dirty="0"/>
              <a:t>Engineers and Architects must be retained through a Request for Qualifications (RFQ) process.  </a:t>
            </a:r>
            <a:r>
              <a:rPr lang="en-US" i="1" dirty="0"/>
              <a:t>W. Va. Code</a:t>
            </a:r>
            <a:r>
              <a:rPr lang="en-US" dirty="0"/>
              <a:t> Chapter 5G (*special circumstances exceptions may apply)</a:t>
            </a:r>
          </a:p>
          <a:p>
            <a:pPr lvl="1"/>
            <a:r>
              <a:rPr lang="en-US" dirty="0"/>
              <a:t>Based on </a:t>
            </a:r>
            <a:r>
              <a:rPr lang="en-US" b="1" dirty="0"/>
              <a:t>qualifications</a:t>
            </a:r>
            <a:r>
              <a:rPr lang="en-US" dirty="0"/>
              <a:t> not </a:t>
            </a:r>
            <a:r>
              <a:rPr lang="en-US" b="1" dirty="0"/>
              <a:t>cost</a:t>
            </a:r>
            <a:endParaRPr lang="en-US" dirty="0"/>
          </a:p>
          <a:p>
            <a:pPr lvl="1"/>
            <a:r>
              <a:rPr lang="en-US" dirty="0"/>
              <a:t>Project Cost &lt;$250,000:  discussions with 3 firms. </a:t>
            </a:r>
          </a:p>
          <a:p>
            <a:pPr lvl="1"/>
            <a:r>
              <a:rPr lang="en-US" dirty="0"/>
              <a:t>Project Cost &gt;$250,000:  </a:t>
            </a:r>
          </a:p>
          <a:p>
            <a:pPr lvl="2"/>
            <a:r>
              <a:rPr lang="en-US" dirty="0"/>
              <a:t>publish RFQ as Class II legal ad</a:t>
            </a:r>
          </a:p>
          <a:p>
            <a:pPr lvl="2"/>
            <a:r>
              <a:rPr lang="en-US" dirty="0"/>
              <a:t>3-5 person review committee ranks firms</a:t>
            </a:r>
          </a:p>
          <a:p>
            <a:pPr lvl="2"/>
            <a:r>
              <a:rPr lang="en-US" dirty="0"/>
              <a:t>Contract is negotiated and approved by governing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45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3214</TotalTime>
  <Words>1189</Words>
  <Application>Microsoft Office PowerPoint</Application>
  <PresentationFormat>Widescreen</PresentationFormat>
  <Paragraphs>138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Office Theme</vt:lpstr>
      <vt:lpstr>Boards and Commissions Training </vt:lpstr>
      <vt:lpstr>Topic Outline</vt:lpstr>
      <vt:lpstr>City Government</vt:lpstr>
      <vt:lpstr>Ethics Act</vt:lpstr>
      <vt:lpstr>Freedom of Information Act</vt:lpstr>
      <vt:lpstr>Open Meetings</vt:lpstr>
      <vt:lpstr>Preventing Harassment and Discrimination</vt:lpstr>
      <vt:lpstr>Government Employee and Agency Liability</vt:lpstr>
      <vt:lpstr>Contracting Procedures Engineers and Architects</vt:lpstr>
      <vt:lpstr>Contracting Procedures Public Improvement Projects</vt:lpstr>
      <vt:lpstr>Contracting Procedures Equipment and Goods</vt:lpstr>
      <vt:lpstr>Contracting Procedures Services and Grants; Agencies</vt:lpstr>
      <vt:lpstr>Contracting Procedures Forms/Process</vt:lpstr>
      <vt:lpstr>Property Transfers Personal Property</vt:lpstr>
      <vt:lpstr>Property Transfers Real Estate</vt:lpstr>
      <vt:lpstr>Social Media</vt:lpstr>
      <vt:lpstr>Meeting Procedure</vt:lpstr>
      <vt:lpstr>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Stacy</dc:creator>
  <cp:lastModifiedBy>Ryan P. Simonton</cp:lastModifiedBy>
  <cp:revision>108</cp:revision>
  <cp:lastPrinted>2019-03-05T15:22:23Z</cp:lastPrinted>
  <dcterms:created xsi:type="dcterms:W3CDTF">2017-11-09T13:10:28Z</dcterms:created>
  <dcterms:modified xsi:type="dcterms:W3CDTF">2020-07-19T21:19:26Z</dcterms:modified>
</cp:coreProperties>
</file>